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640" r:id="rId2"/>
    <p:sldId id="683" r:id="rId3"/>
    <p:sldId id="604" r:id="rId4"/>
    <p:sldId id="639" r:id="rId5"/>
    <p:sldId id="259" r:id="rId6"/>
    <p:sldId id="607" r:id="rId7"/>
    <p:sldId id="606" r:id="rId8"/>
    <p:sldId id="265" r:id="rId9"/>
    <p:sldId id="294" r:id="rId10"/>
    <p:sldId id="615" r:id="rId11"/>
    <p:sldId id="610" r:id="rId12"/>
    <p:sldId id="650" r:id="rId13"/>
    <p:sldId id="651" r:id="rId14"/>
    <p:sldId id="652" r:id="rId15"/>
    <p:sldId id="648" r:id="rId16"/>
    <p:sldId id="646" r:id="rId17"/>
    <p:sldId id="649" r:id="rId18"/>
    <p:sldId id="655" r:id="rId19"/>
    <p:sldId id="658" r:id="rId20"/>
    <p:sldId id="530" r:id="rId21"/>
    <p:sldId id="659" r:id="rId22"/>
    <p:sldId id="661" r:id="rId23"/>
    <p:sldId id="662" r:id="rId24"/>
    <p:sldId id="663" r:id="rId25"/>
    <p:sldId id="664" r:id="rId26"/>
    <p:sldId id="364" r:id="rId27"/>
    <p:sldId id="672" r:id="rId28"/>
    <p:sldId id="666" r:id="rId29"/>
    <p:sldId id="667" r:id="rId30"/>
    <p:sldId id="331" r:id="rId31"/>
    <p:sldId id="675" r:id="rId32"/>
    <p:sldId id="343" r:id="rId33"/>
    <p:sldId id="349" r:id="rId34"/>
    <p:sldId id="674" r:id="rId35"/>
    <p:sldId id="676" r:id="rId36"/>
    <p:sldId id="665" r:id="rId37"/>
    <p:sldId id="677" r:id="rId38"/>
    <p:sldId id="398" r:id="rId39"/>
    <p:sldId id="399" r:id="rId40"/>
    <p:sldId id="678" r:id="rId41"/>
    <p:sldId id="400" r:id="rId42"/>
    <p:sldId id="402" r:id="rId43"/>
    <p:sldId id="679" r:id="rId44"/>
    <p:sldId id="404" r:id="rId45"/>
    <p:sldId id="401" r:id="rId46"/>
    <p:sldId id="680" r:id="rId47"/>
    <p:sldId id="681" r:id="rId48"/>
    <p:sldId id="690" r:id="rId49"/>
    <p:sldId id="684" r:id="rId50"/>
    <p:sldId id="408" r:id="rId51"/>
    <p:sldId id="417" r:id="rId52"/>
    <p:sldId id="686" r:id="rId53"/>
    <p:sldId id="688" r:id="rId54"/>
    <p:sldId id="421" r:id="rId55"/>
    <p:sldId id="689" r:id="rId56"/>
    <p:sldId id="693" r:id="rId57"/>
    <p:sldId id="697" r:id="rId58"/>
    <p:sldId id="700" r:id="rId59"/>
    <p:sldId id="698" r:id="rId60"/>
    <p:sldId id="699" r:id="rId61"/>
    <p:sldId id="694" r:id="rId62"/>
    <p:sldId id="701" r:id="rId63"/>
    <p:sldId id="432" r:id="rId64"/>
    <p:sldId id="707" r:id="rId65"/>
    <p:sldId id="695" r:id="rId66"/>
    <p:sldId id="691" r:id="rId67"/>
    <p:sldId id="428" r:id="rId68"/>
    <p:sldId id="429" r:id="rId69"/>
    <p:sldId id="430" r:id="rId70"/>
    <p:sldId id="434" r:id="rId71"/>
    <p:sldId id="671"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507" r:id="rId92"/>
    <p:sldId id="494" r:id="rId93"/>
    <p:sldId id="516" r:id="rId94"/>
    <p:sldId id="517" r:id="rId95"/>
    <p:sldId id="518" r:id="rId96"/>
    <p:sldId id="519" r:id="rId97"/>
    <p:sldId id="515" r:id="rId98"/>
    <p:sldId id="520" r:id="rId99"/>
    <p:sldId id="493" r:id="rId100"/>
    <p:sldId id="504" r:id="rId101"/>
    <p:sldId id="525" r:id="rId102"/>
    <p:sldId id="526" r:id="rId103"/>
    <p:sldId id="527" r:id="rId104"/>
    <p:sldId id="537" r:id="rId105"/>
    <p:sldId id="540" r:id="rId106"/>
    <p:sldId id="542" r:id="rId107"/>
    <p:sldId id="541" r:id="rId108"/>
    <p:sldId id="543" r:id="rId109"/>
    <p:sldId id="544" r:id="rId110"/>
    <p:sldId id="554" r:id="rId111"/>
    <p:sldId id="545" r:id="rId112"/>
    <p:sldId id="546" r:id="rId113"/>
    <p:sldId id="547" r:id="rId114"/>
    <p:sldId id="548" r:id="rId115"/>
    <p:sldId id="549" r:id="rId116"/>
    <p:sldId id="550" r:id="rId117"/>
    <p:sldId id="551" r:id="rId118"/>
    <p:sldId id="560" r:id="rId119"/>
    <p:sldId id="572" r:id="rId120"/>
    <p:sldId id="569" r:id="rId121"/>
    <p:sldId id="567" r:id="rId122"/>
    <p:sldId id="570" r:id="rId123"/>
    <p:sldId id="568" r:id="rId124"/>
    <p:sldId id="571" r:id="rId125"/>
    <p:sldId id="573" r:id="rId126"/>
    <p:sldId id="566" r:id="rId127"/>
    <p:sldId id="576" r:id="rId128"/>
    <p:sldId id="581" r:id="rId129"/>
    <p:sldId id="580" r:id="rId130"/>
    <p:sldId id="582" r:id="rId131"/>
    <p:sldId id="614" r:id="rId132"/>
    <p:sldId id="626" r:id="rId133"/>
    <p:sldId id="628" r:id="rId134"/>
    <p:sldId id="629" r:id="rId135"/>
    <p:sldId id="630" r:id="rId136"/>
    <p:sldId id="631" r:id="rId137"/>
    <p:sldId id="632" r:id="rId138"/>
    <p:sldId id="633" r:id="rId139"/>
    <p:sldId id="635" r:id="rId140"/>
    <p:sldId id="636" r:id="rId141"/>
    <p:sldId id="603" r:id="rId142"/>
    <p:sldId id="637" r:id="rId143"/>
    <p:sldId id="594" r:id="rId144"/>
    <p:sldId id="706" r:id="rId145"/>
    <p:sldId id="704" r:id="rId146"/>
    <p:sldId id="705" r:id="rId147"/>
    <p:sldId id="645" r:id="rId148"/>
    <p:sldId id="709" r:id="rId149"/>
    <p:sldId id="711" r:id="rId150"/>
    <p:sldId id="712" r:id="rId151"/>
    <p:sldId id="717" r:id="rId152"/>
    <p:sldId id="718" r:id="rId153"/>
    <p:sldId id="716" r:id="rId154"/>
    <p:sldId id="719" r:id="rId155"/>
    <p:sldId id="720" r:id="rId156"/>
    <p:sldId id="721" r:id="rId157"/>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75814-4874-4744-920A-933F9A5634C8}" v="17" dt="2024-06-27T03:02:10.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5165" autoAdjust="0"/>
  </p:normalViewPr>
  <p:slideViewPr>
    <p:cSldViewPr snapToGrid="0">
      <p:cViewPr varScale="1">
        <p:scale>
          <a:sx n="85" d="100"/>
          <a:sy n="85" d="100"/>
        </p:scale>
        <p:origin x="4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Malloc()</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Calloc()</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Calloc()</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Malloc()</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27-06-2024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19</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2308322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3134918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128</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129</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130</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156</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27</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34</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36</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13</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2845733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2538450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22738293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3493236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26337612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253488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27-06-2024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27-06-2024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2.png"/><Relationship Id="rId4" Type="http://schemas.openxmlformats.org/officeDocument/2006/relationships/image" Target="../media/image241.png"/></Relationships>
</file>

<file path=ppt/slides/_rels/slide10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0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0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0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1.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1.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11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3.png"/></Relationships>
</file>

<file path=ppt/slides/_rels/slide11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5.png"/></Relationships>
</file>

<file path=ppt/slides/_rels/slide11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7.png"/></Relationships>
</file>

<file path=ppt/slides/_rels/slide11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70.png"/></Relationships>
</file>

<file path=ppt/slides/_rels/slide116.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11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7.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7.png"/><Relationship Id="rId5" Type="http://schemas.openxmlformats.org/officeDocument/2006/relationships/image" Target="../media/image281.png"/><Relationship Id="rId10" Type="http://schemas.openxmlformats.org/officeDocument/2006/relationships/image" Target="../media/image286.png"/><Relationship Id="rId4" Type="http://schemas.openxmlformats.org/officeDocument/2006/relationships/image" Target="../media/image280.png"/><Relationship Id="rId9" Type="http://schemas.openxmlformats.org/officeDocument/2006/relationships/image" Target="../media/image285.png"/></Relationships>
</file>

<file path=ppt/slides/_rels/slide1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2.png"/><Relationship Id="rId9" Type="http://schemas.openxmlformats.org/officeDocument/2006/relationships/image" Target="../media/image290.png"/></Relationships>
</file>

<file path=ppt/slides/_rels/slide1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4.png"/><Relationship Id="rId7" Type="http://schemas.openxmlformats.org/officeDocument/2006/relationships/image" Target="../media/image298.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7.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29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4.png"/></Relationships>
</file>

<file path=ppt/slides/_rels/slide136.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6.png"/></Relationships>
</file>

<file path=ppt/slides/_rels/slide13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hyperlink" Target="https://www.geeksforgeeks.org/operators-in-cpp/" TargetMode="External"/><Relationship Id="rId5" Type="http://schemas.openxmlformats.org/officeDocument/2006/relationships/image" Target="../media/image24.png"/><Relationship Id="rId1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15.jpg"/><Relationship Id="rId13" Type="http://schemas.openxmlformats.org/officeDocument/2006/relationships/image" Target="../media/image320.png"/><Relationship Id="rId3" Type="http://schemas.openxmlformats.org/officeDocument/2006/relationships/image" Target="../media/image310.png"/><Relationship Id="rId7" Type="http://schemas.openxmlformats.org/officeDocument/2006/relationships/image" Target="../media/image314.png"/><Relationship Id="rId12" Type="http://schemas.openxmlformats.org/officeDocument/2006/relationships/image" Target="../media/image31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7.png"/><Relationship Id="rId9" Type="http://schemas.openxmlformats.org/officeDocument/2006/relationships/image" Target="../media/image316.png"/><Relationship Id="rId14" Type="http://schemas.openxmlformats.org/officeDocument/2006/relationships/image" Target="../media/image321.png"/></Relationships>
</file>

<file path=ppt/slides/_rels/slide14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1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2.pn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49.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jpg"/><Relationship Id="rId9" Type="http://schemas.openxmlformats.org/officeDocument/2006/relationships/image" Target="../media/image1.jpeg"/></Relationships>
</file>

<file path=ppt/slides/_rels/slide151.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10" Type="http://schemas.openxmlformats.org/officeDocument/2006/relationships/image" Target="../media/image322.png"/><Relationship Id="rId4" Type="http://schemas.openxmlformats.org/officeDocument/2006/relationships/image" Target="../media/image315.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1.jpeg"/></Relationships>
</file>

<file path=ppt/slides/_rels/slide153.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6.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sv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7.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7.png"/><Relationship Id="rId4" Type="http://schemas.openxmlformats.org/officeDocument/2006/relationships/image" Target="../media/image83.png"/><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7.png"/><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2.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1.png"/><Relationship Id="rId5" Type="http://schemas.openxmlformats.org/officeDocument/2006/relationships/image" Target="../media/image3.png"/><Relationship Id="rId10" Type="http://schemas.openxmlformats.org/officeDocument/2006/relationships/image" Target="../media/image130.png"/><Relationship Id="rId4" Type="http://schemas.openxmlformats.org/officeDocument/2006/relationships/image" Target="../media/image2.png"/><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4.png"/><Relationship Id="rId5" Type="http://schemas.openxmlformats.org/officeDocument/2006/relationships/image" Target="../media/image3.png"/><Relationship Id="rId10" Type="http://schemas.openxmlformats.org/officeDocument/2006/relationships/image" Target="../media/image133.png"/><Relationship Id="rId4" Type="http://schemas.openxmlformats.org/officeDocument/2006/relationships/image" Target="../media/image2.png"/><Relationship Id="rId9"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7.png"/><Relationship Id="rId5" Type="http://schemas.openxmlformats.org/officeDocument/2006/relationships/image" Target="../media/image3.png"/><Relationship Id="rId10" Type="http://schemas.openxmlformats.org/officeDocument/2006/relationships/image" Target="../media/image136.png"/><Relationship Id="rId4" Type="http://schemas.openxmlformats.org/officeDocument/2006/relationships/image" Target="../media/image2.png"/><Relationship Id="rId9"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39.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0.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3.png"/><Relationship Id="rId5" Type="http://schemas.openxmlformats.org/officeDocument/2006/relationships/image" Target="../media/image3.png"/><Relationship Id="rId10" Type="http://schemas.openxmlformats.org/officeDocument/2006/relationships/image" Target="../media/image142.png"/><Relationship Id="rId4" Type="http://schemas.openxmlformats.org/officeDocument/2006/relationships/image" Target="../media/image2.png"/><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6.png"/><Relationship Id="rId5" Type="http://schemas.openxmlformats.org/officeDocument/2006/relationships/image" Target="../media/image3.png"/><Relationship Id="rId10" Type="http://schemas.openxmlformats.org/officeDocument/2006/relationships/image" Target="../media/image145.png"/><Relationship Id="rId4" Type="http://schemas.openxmlformats.org/officeDocument/2006/relationships/image" Target="../media/image2.png"/><Relationship Id="rId9"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0.png"/><Relationship Id="rId4" Type="http://schemas.openxmlformats.org/officeDocument/2006/relationships/image" Target="../media/image2.png"/><Relationship Id="rId9"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3.png"/><Relationship Id="rId5" Type="http://schemas.openxmlformats.org/officeDocument/2006/relationships/image" Target="../media/image3.png"/><Relationship Id="rId10" Type="http://schemas.openxmlformats.org/officeDocument/2006/relationships/image" Target="../media/image152.png"/><Relationship Id="rId4" Type="http://schemas.openxmlformats.org/officeDocument/2006/relationships/image" Target="../media/image2.png"/><Relationship Id="rId9" Type="http://schemas.openxmlformats.org/officeDocument/2006/relationships/image" Target="../media/image151.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6.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6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9.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5.png"/><Relationship Id="rId5" Type="http://schemas.openxmlformats.org/officeDocument/2006/relationships/image" Target="../media/image161.png"/><Relationship Id="rId10"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image" Target="../media/image163.png"/></Relationships>
</file>

<file path=ppt/slides/_rels/slide6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8.png"/><Relationship Id="rId4" Type="http://schemas.openxmlformats.org/officeDocument/2006/relationships/image" Target="../media/image16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3.png"/><Relationship Id="rId4" Type="http://schemas.openxmlformats.org/officeDocument/2006/relationships/image" Target="../media/image172.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0.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3.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81.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89.png"/></Relationships>
</file>

<file path=ppt/slides/_rels/slide79.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6.png"/><Relationship Id="rId5" Type="http://schemas.openxmlformats.org/officeDocument/2006/relationships/image" Target="../media/image3.png"/><Relationship Id="rId10" Type="http://schemas.openxmlformats.org/officeDocument/2006/relationships/image" Target="../media/image181.png"/><Relationship Id="rId4" Type="http://schemas.openxmlformats.org/officeDocument/2006/relationships/image" Target="../media/image2.png"/><Relationship Id="rId9" Type="http://schemas.openxmlformats.org/officeDocument/2006/relationships/image" Target="../media/image195.png"/></Relationships>
</file>

<file path=ppt/slides/_rels/slide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9.png"/><Relationship Id="rId5" Type="http://schemas.openxmlformats.org/officeDocument/2006/relationships/image" Target="../media/image3.png"/><Relationship Id="rId10" Type="http://schemas.openxmlformats.org/officeDocument/2006/relationships/image" Target="../media/image198.png"/><Relationship Id="rId4" Type="http://schemas.openxmlformats.org/officeDocument/2006/relationships/image" Target="../media/image2.png"/><Relationship Id="rId9" Type="http://schemas.openxmlformats.org/officeDocument/2006/relationships/image" Target="../media/image197.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5.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8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2.png"/><Relationship Id="rId4" Type="http://schemas.openxmlformats.org/officeDocument/2006/relationships/image" Target="../media/image211.png"/></Relationships>
</file>

<file path=ppt/slides/_rels/slide8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7.png"/><Relationship Id="rId4" Type="http://schemas.openxmlformats.org/officeDocument/2006/relationships/image" Target="../media/image216.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9.png"/><Relationship Id="rId4" Type="http://schemas.openxmlformats.org/officeDocument/2006/relationships/image" Target="../media/image218.png"/></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28.png"/></Relationships>
</file>

<file path=ppt/slides/_rels/slide9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31.png"/></Relationships>
</file>

<file path=ppt/slides/_rels/slide9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7.png"/></Relationships>
</file>

<file path=ppt/slides/_rels/slide9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E</a:t>
            </a:r>
            <a:r>
              <a:rPr lang="en-US" sz="6000" b="1" dirty="0">
                <a:latin typeface="+mn-lt"/>
              </a:rPr>
              <a:t>numeration In C</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9837601"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Enumeration (or enum) is a user defined data type in C. </a:t>
            </a:r>
          </a:p>
          <a:p>
            <a:pPr marL="285750" indent="-285750">
              <a:buFont typeface="Arial" panose="020B0604020202020204" pitchFamily="34" charset="0"/>
              <a:buChar char="•"/>
            </a:pPr>
            <a:r>
              <a:rPr lang="en-US" b="0" i="0" dirty="0">
                <a:solidFill>
                  <a:srgbClr val="273239"/>
                </a:solidFill>
                <a:effectLst/>
              </a:rPr>
              <a:t>used to assign names to integral constants, the names make a program easy to read and maintain.</a:t>
            </a:r>
            <a:endParaRPr lang="en-US" dirty="0"/>
          </a:p>
        </p:txBody>
      </p:sp>
      <p:pic>
        <p:nvPicPr>
          <p:cNvPr id="3" name="Picture 2">
            <a:extLst>
              <a:ext uri="{FF2B5EF4-FFF2-40B4-BE49-F238E27FC236}">
                <a16:creationId xmlns:a16="http://schemas.microsoft.com/office/drawing/2014/main" id="{5CF9D4BC-2D90-5408-D696-CEC15BC3165F}"/>
              </a:ext>
            </a:extLst>
          </p:cNvPr>
          <p:cNvPicPr>
            <a:picLocks noChangeAspect="1"/>
          </p:cNvPicPr>
          <p:nvPr/>
        </p:nvPicPr>
        <p:blipFill>
          <a:blip r:embed="rId3"/>
          <a:stretch>
            <a:fillRect/>
          </a:stretch>
        </p:blipFill>
        <p:spPr>
          <a:xfrm>
            <a:off x="677999" y="2727227"/>
            <a:ext cx="5998984" cy="3089260"/>
          </a:xfrm>
          <a:prstGeom prst="rect">
            <a:avLst/>
          </a:prstGeom>
        </p:spPr>
      </p:pic>
      <p:pic>
        <p:nvPicPr>
          <p:cNvPr id="7" name="Picture 6">
            <a:extLst>
              <a:ext uri="{FF2B5EF4-FFF2-40B4-BE49-F238E27FC236}">
                <a16:creationId xmlns:a16="http://schemas.microsoft.com/office/drawing/2014/main" id="{8F80928A-1500-AFFF-CF66-7FB0BDBC5605}"/>
              </a:ext>
            </a:extLst>
          </p:cNvPr>
          <p:cNvPicPr>
            <a:picLocks noChangeAspect="1"/>
          </p:cNvPicPr>
          <p:nvPr/>
        </p:nvPicPr>
        <p:blipFill>
          <a:blip r:embed="rId4"/>
          <a:stretch>
            <a:fillRect/>
          </a:stretch>
        </p:blipFill>
        <p:spPr>
          <a:xfrm>
            <a:off x="6763223" y="2764145"/>
            <a:ext cx="3299746" cy="312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0C6110F-73B0-C25C-BD95-3EB7116B1BDD}"/>
              </a:ext>
            </a:extLst>
          </p:cNvPr>
          <p:cNvPicPr>
            <a:picLocks noChangeAspect="1"/>
          </p:cNvPicPr>
          <p:nvPr/>
        </p:nvPicPr>
        <p:blipFill>
          <a:blip r:embed="rId5"/>
          <a:stretch>
            <a:fillRect/>
          </a:stretch>
        </p:blipFill>
        <p:spPr>
          <a:xfrm>
            <a:off x="6763223" y="3276790"/>
            <a:ext cx="4618120" cy="1546994"/>
          </a:xfrm>
          <a:prstGeom prst="rect">
            <a:avLst/>
          </a:prstGeom>
        </p:spPr>
      </p:pic>
      <p:sp>
        <p:nvSpPr>
          <p:cNvPr id="6" name="Rectangle: Rounded Corners 5">
            <a:extLst>
              <a:ext uri="{FF2B5EF4-FFF2-40B4-BE49-F238E27FC236}">
                <a16:creationId xmlns:a16="http://schemas.microsoft.com/office/drawing/2014/main" id="{A916EA23-4E48-93A8-BDD8-DCF8061D8AE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905C2659-4DD3-B523-6807-B2D6A081ADD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5BEE2775-3F5E-6A6A-EDCE-5F90702AB82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5979834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E</a:t>
            </a:r>
            <a:r>
              <a:rPr lang="en-US" sz="6000" b="1" dirty="0">
                <a:solidFill>
                  <a:schemeClr val="accent2"/>
                </a:solidFill>
                <a:latin typeface="+mn-lt"/>
              </a:rPr>
              <a:t>num</a:t>
            </a:r>
            <a:r>
              <a:rPr lang="en-US" sz="6000" b="1" dirty="0">
                <a:latin typeface="+mn-lt"/>
              </a:rPr>
              <a:t> I</a:t>
            </a:r>
            <a:r>
              <a:rPr lang="en-US" sz="6000" b="1" dirty="0">
                <a:solidFill>
                  <a:schemeClr val="accent2"/>
                </a:solidFill>
                <a:latin typeface="+mn-lt"/>
              </a:rPr>
              <a:t>nitialization</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591670" y="1810888"/>
            <a:ext cx="3639671"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192844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591670" y="2149442"/>
            <a:ext cx="10931294"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2648557"/>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9036" y="3002936"/>
            <a:ext cx="1009757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342900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7511" y="3958536"/>
            <a:ext cx="10853928" cy="1077218"/>
          </a:xfrm>
          <a:prstGeom prst="rect">
            <a:avLst/>
          </a:prstGeom>
          <a:noFill/>
        </p:spPr>
        <p:txBody>
          <a:bodyPr wrap="square">
            <a:spAutoFit/>
          </a:bodyPr>
          <a:lstStyle/>
          <a:p>
            <a:r>
              <a:rPr lang="en-US" sz="1600" dirty="0">
                <a:solidFill>
                  <a:srgbClr val="273239"/>
                </a:solidFill>
              </a:rPr>
              <a:t>4. The value assigned to enum names must be some integral constant, i.e., the value must be in 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For example,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11421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667511" y="5595198"/>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9" name="Picture 8">
            <a:extLst>
              <a:ext uri="{FF2B5EF4-FFF2-40B4-BE49-F238E27FC236}">
                <a16:creationId xmlns:a16="http://schemas.microsoft.com/office/drawing/2014/main" id="{99E69D1F-727C-AC3D-A43B-A2E3AAB0386C}"/>
              </a:ext>
            </a:extLst>
          </p:cNvPr>
          <p:cNvPicPr>
            <a:picLocks noChangeAspect="1"/>
          </p:cNvPicPr>
          <p:nvPr/>
        </p:nvPicPr>
        <p:blipFill>
          <a:blip r:embed="rId3"/>
          <a:stretch>
            <a:fillRect/>
          </a:stretch>
        </p:blipFill>
        <p:spPr>
          <a:xfrm>
            <a:off x="1155279" y="2514181"/>
            <a:ext cx="2680447" cy="845893"/>
          </a:xfrm>
          <a:prstGeom prst="rect">
            <a:avLst/>
          </a:prstGeom>
        </p:spPr>
      </p:pic>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4"/>
          <a:stretch>
            <a:fillRect/>
          </a:stretch>
        </p:blipFill>
        <p:spPr>
          <a:xfrm>
            <a:off x="4888589" y="2514181"/>
            <a:ext cx="2209992" cy="845893"/>
          </a:xfrm>
          <a:prstGeom prst="rect">
            <a:avLst/>
          </a:prstGeom>
        </p:spPr>
      </p:pic>
      <p:sp>
        <p:nvSpPr>
          <p:cNvPr id="16" name="TextBox 15">
            <a:extLst>
              <a:ext uri="{FF2B5EF4-FFF2-40B4-BE49-F238E27FC236}">
                <a16:creationId xmlns:a16="http://schemas.microsoft.com/office/drawing/2014/main" id="{00C15D90-C454-624B-65E2-765262FF7592}"/>
              </a:ext>
            </a:extLst>
          </p:cNvPr>
          <p:cNvSpPr txBox="1"/>
          <p:nvPr/>
        </p:nvSpPr>
        <p:spPr>
          <a:xfrm>
            <a:off x="669036" y="3488937"/>
            <a:ext cx="11023092" cy="1908215"/>
          </a:xfrm>
          <a:prstGeom prst="rect">
            <a:avLst/>
          </a:prstGeom>
          <a:noFill/>
        </p:spPr>
        <p:txBody>
          <a:bodyPr wrap="square">
            <a:spAutoFit/>
          </a:bodyPr>
          <a:lstStyle/>
          <a:p>
            <a:pPr algn="l" fontAlgn="base"/>
            <a:r>
              <a:rPr lang="en-US" sz="2800" b="1" i="0" dirty="0">
                <a:solidFill>
                  <a:schemeClr val="accent2"/>
                </a:solidFill>
                <a:effectLst/>
              </a:rPr>
              <a:t>Use of typedef in C</a:t>
            </a:r>
          </a:p>
          <a:p>
            <a:pPr marL="285750" indent="-285750" algn="l"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285750" indent="-285750" algn="l"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285750" indent="-285750" algn="l"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285750" indent="-285750" algn="l"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21" name="TextBox 20">
            <a:extLst>
              <a:ext uri="{FF2B5EF4-FFF2-40B4-BE49-F238E27FC236}">
                <a16:creationId xmlns:a16="http://schemas.microsoft.com/office/drawing/2014/main" id="{1F3FD15B-BEC0-271D-A96D-DD277EC1BEC9}"/>
              </a:ext>
            </a:extLst>
          </p:cNvPr>
          <p:cNvSpPr txBox="1"/>
          <p:nvPr/>
        </p:nvSpPr>
        <p:spPr>
          <a:xfrm>
            <a:off x="8292353" y="2689669"/>
            <a:ext cx="228856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26" name="TextBox 25">
            <a:extLst>
              <a:ext uri="{FF2B5EF4-FFF2-40B4-BE49-F238E27FC236}">
                <a16:creationId xmlns:a16="http://schemas.microsoft.com/office/drawing/2014/main" id="{31A82F1F-DB85-8FAA-2578-E4D3BD6D01CE}"/>
              </a:ext>
            </a:extLst>
          </p:cNvPr>
          <p:cNvSpPr txBox="1"/>
          <p:nvPr/>
        </p:nvSpPr>
        <p:spPr>
          <a:xfrm>
            <a:off x="1155279" y="5573578"/>
            <a:ext cx="2623451" cy="369332"/>
          </a:xfrm>
          <a:prstGeom prst="rect">
            <a:avLst/>
          </a:prstGeom>
          <a:noFill/>
        </p:spPr>
        <p:txBody>
          <a:bodyPr wrap="square">
            <a:spAutoFit/>
          </a:bodyPr>
          <a:lstStyle/>
          <a:p>
            <a:pPr marL="0" indent="0">
              <a:buNone/>
            </a:pPr>
            <a:r>
              <a:rPr lang="en-IN" b="1" i="1" dirty="0">
                <a:solidFill>
                  <a:schemeClr val="accent2"/>
                </a:solidFill>
              </a:rPr>
              <a:t>H</a:t>
            </a:r>
            <a:r>
              <a:rPr lang="en-IN" b="1" i="1" dirty="0">
                <a:solidFill>
                  <a:schemeClr val="accent2"/>
                </a:solidFill>
                <a:effectLst/>
              </a:rPr>
              <a:t>ands-on </a:t>
            </a:r>
            <a:r>
              <a:rPr lang="en-IN" b="1" i="1" dirty="0">
                <a:solidFill>
                  <a:schemeClr val="accent2"/>
                </a:solidFill>
              </a:rPr>
              <a:t>Example…</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FE2928-4B1C-EC86-8FC9-C8DE4BC6B8B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0437A7-B9B9-44F8-D276-DF0622E1A187}"/>
              </a:ext>
            </a:extLst>
          </p:cNvPr>
          <p:cNvSpPr txBox="1"/>
          <p:nvPr/>
        </p:nvSpPr>
        <p:spPr>
          <a:xfrm>
            <a:off x="669036" y="1935224"/>
            <a:ext cx="6096000" cy="523220"/>
          </a:xfrm>
          <a:prstGeom prst="rect">
            <a:avLst/>
          </a:prstGeom>
          <a:noFill/>
        </p:spPr>
        <p:txBody>
          <a:bodyPr wrap="square">
            <a:spAutoFit/>
          </a:bodyPr>
          <a:lstStyle/>
          <a:p>
            <a:pPr algn="l" fontAlgn="base"/>
            <a:r>
              <a:rPr lang="en-US" sz="2800" b="1" i="0" dirty="0">
                <a:solidFill>
                  <a:schemeClr val="accent2"/>
                </a:solidFill>
                <a:effectLst/>
              </a:rPr>
              <a:t>C typedef vs #define</a:t>
            </a:r>
          </a:p>
        </p:txBody>
      </p:sp>
      <p:sp>
        <p:nvSpPr>
          <p:cNvPr id="7" name="TextBox 6">
            <a:extLst>
              <a:ext uri="{FF2B5EF4-FFF2-40B4-BE49-F238E27FC236}">
                <a16:creationId xmlns:a16="http://schemas.microsoft.com/office/drawing/2014/main" id="{0A0E3B7A-947A-9827-8F9E-8AF5E94115BD}"/>
              </a:ext>
            </a:extLst>
          </p:cNvPr>
          <p:cNvSpPr txBox="1"/>
          <p:nvPr/>
        </p:nvSpPr>
        <p:spPr>
          <a:xfrm>
            <a:off x="669035" y="2458444"/>
            <a:ext cx="10420305" cy="1477328"/>
          </a:xfrm>
          <a:prstGeom prst="rect">
            <a:avLst/>
          </a:prstGeom>
          <a:noFill/>
        </p:spPr>
        <p:txBody>
          <a:bodyPr wrap="square">
            <a:spAutoFit/>
          </a:bodyPr>
          <a:lstStyle/>
          <a:p>
            <a:pPr marL="342900" indent="-342900" algn="l" fontAlgn="base">
              <a:buFont typeface="+mj-lt"/>
              <a:buAutoNum type="arabicPeriod"/>
            </a:pPr>
            <a:r>
              <a:rPr lang="en-US" b="0" i="0" dirty="0">
                <a:solidFill>
                  <a:srgbClr val="273239"/>
                </a:solidFill>
                <a:effectLst/>
              </a:rPr>
              <a:t>#define can define aliases for values as well, for instance, you can define 1 as ONE, 3.14 as PI, etc. Typedef is limited to giving symbolic names to types only.</a:t>
            </a:r>
          </a:p>
          <a:p>
            <a:pPr marL="342900" indent="-342900" algn="l" fontAlgn="base">
              <a:buFont typeface="+mj-lt"/>
              <a:buAutoNum type="arabicPeriod"/>
            </a:pPr>
            <a:r>
              <a:rPr lang="en-US" b="0" i="0" dirty="0">
                <a:solidFill>
                  <a:srgbClr val="273239"/>
                </a:solidFill>
                <a:effectLst/>
              </a:rPr>
              <a:t>Preprocessors interpret #define statements, while the compiler interprets typedef statements.</a:t>
            </a:r>
          </a:p>
          <a:p>
            <a:pPr marL="342900" indent="-342900" algn="l" fontAlgn="base">
              <a:buFont typeface="+mj-lt"/>
              <a:buAutoNum type="arabicPeriod"/>
            </a:pPr>
            <a:r>
              <a:rPr lang="en-US" b="0" i="0" dirty="0">
                <a:solidFill>
                  <a:srgbClr val="273239"/>
                </a:solidFill>
                <a:effectLst/>
              </a:rPr>
              <a:t>No semicolon at the end of #define, but a semicolon at the end of typedef.</a:t>
            </a:r>
          </a:p>
          <a:p>
            <a:pPr marL="342900" indent="-342900" algn="l" fontAlgn="base">
              <a:buFont typeface="+mj-lt"/>
              <a:buAutoNum type="arabicPeriod"/>
            </a:pPr>
            <a:r>
              <a:rPr lang="en-US" b="0" i="0" dirty="0">
                <a:solidFill>
                  <a:srgbClr val="273239"/>
                </a:solidFill>
                <a:effectLst/>
              </a:rPr>
              <a:t>typedef defines a new type by copying and pasting the definition values.</a:t>
            </a:r>
          </a:p>
        </p:txBody>
      </p:sp>
      <p:pic>
        <p:nvPicPr>
          <p:cNvPr id="12" name="Picture 11">
            <a:extLst>
              <a:ext uri="{FF2B5EF4-FFF2-40B4-BE49-F238E27FC236}">
                <a16:creationId xmlns:a16="http://schemas.microsoft.com/office/drawing/2014/main" id="{7161F4A9-722E-E51E-4653-6C026BD1D8A0}"/>
              </a:ext>
            </a:extLst>
          </p:cNvPr>
          <p:cNvPicPr>
            <a:picLocks noChangeAspect="1"/>
          </p:cNvPicPr>
          <p:nvPr/>
        </p:nvPicPr>
        <p:blipFill>
          <a:blip r:embed="rId3"/>
          <a:stretch>
            <a:fillRect/>
          </a:stretch>
        </p:blipFill>
        <p:spPr>
          <a:xfrm>
            <a:off x="1911901" y="4069976"/>
            <a:ext cx="2994920" cy="2533027"/>
          </a:xfrm>
          <a:prstGeom prst="rect">
            <a:avLst/>
          </a:prstGeom>
        </p:spPr>
      </p:pic>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055203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1FE359-2AC6-A545-8929-084BFA7AB34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3970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CE167CA-67BD-D9F6-4A12-48C3ECD8919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69247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F64DBAC6-9FB0-B672-CAAE-134EB18F803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891791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96CF6DD0-A6E4-E378-0169-D615F66C5C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499096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FB6556-F09B-7F6E-7D92-2F411125F9F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90072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354067355"/>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C64E384-4AFE-30C0-DB90-2EF917FC836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873191E-DDBF-E72D-E51E-A0272E80004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E05E3C43-344E-C3A8-0371-DA1473DA9EF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A447DC7-717B-10AC-BC84-5E144BBDD4D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394DA3BC-9216-6E04-5657-2B0B050D597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ECC539-7FDB-8BFD-B106-41E3D76877D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3E608BE7-AC34-185B-EC92-3BD62EC4AEE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E7D48D-6560-5D65-DD15-E0548185A27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E4FE654-D4AE-2D13-98F9-859A4ABFACD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260E7F4-4020-B291-BE74-7352D130B4E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D1B7624F-9432-9B11-DF83-CD7325AD08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DB05A0A0-4545-CE75-15E4-5446D2872E0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typedef</a:t>
            </a:r>
            <a:r>
              <a:rPr lang="en-US" sz="5400" b="1" dirty="0">
                <a:latin typeface="+mn-lt"/>
              </a:rPr>
              <a:t> </a:t>
            </a:r>
            <a:r>
              <a:rPr lang="en-US" sz="6000" b="1" dirty="0">
                <a:latin typeface="+mn-lt"/>
              </a:rPr>
              <a:t>Vs</a:t>
            </a:r>
            <a:r>
              <a:rPr lang="en-US" sz="5400" b="1" dirty="0">
                <a:latin typeface="+mn-lt"/>
              </a:rPr>
              <a:t> </a:t>
            </a:r>
            <a:r>
              <a:rPr lang="en-US" sz="6000" b="1" dirty="0">
                <a:solidFill>
                  <a:schemeClr val="accent2"/>
                </a:solidFill>
                <a:latin typeface="+mn-lt"/>
              </a:rPr>
              <a:t>#define</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4" name="TextBox 3">
            <a:extLst>
              <a:ext uri="{FF2B5EF4-FFF2-40B4-BE49-F238E27FC236}">
                <a16:creationId xmlns:a16="http://schemas.microsoft.com/office/drawing/2014/main" id="{6A7709AC-BAD9-C5E3-739D-FEAF77590399}"/>
              </a:ext>
            </a:extLst>
          </p:cNvPr>
          <p:cNvSpPr txBox="1"/>
          <p:nvPr/>
        </p:nvSpPr>
        <p:spPr>
          <a:xfrm>
            <a:off x="667465" y="1958459"/>
            <a:ext cx="8095536" cy="4031873"/>
          </a:xfrm>
          <a:prstGeom prst="rect">
            <a:avLst/>
          </a:prstGeom>
          <a:noFill/>
        </p:spPr>
        <p:txBody>
          <a:bodyPr wrap="square">
            <a:spAutoFit/>
          </a:bodyPr>
          <a:lstStyle/>
          <a:p>
            <a:pPr marL="342900" indent="-342900" algn="l" fontAlgn="base">
              <a:buFont typeface="+mj-lt"/>
              <a:buAutoNum type="arabicPeriod"/>
            </a:pPr>
            <a:r>
              <a:rPr lang="en-US" sz="1600" b="0" i="0" dirty="0">
                <a:solidFill>
                  <a:srgbClr val="273239"/>
                </a:solidFill>
                <a:effectLst/>
              </a:rPr>
              <a:t>typedef is limited to giving symbolic names to types only, </a:t>
            </a:r>
            <a:r>
              <a:rPr lang="en-US" sz="1600" b="1" i="0" dirty="0">
                <a:solidFill>
                  <a:srgbClr val="273239"/>
                </a:solidFill>
                <a:effectLst/>
              </a:rPr>
              <a:t>whereas</a:t>
            </a:r>
            <a:r>
              <a:rPr lang="en-US" sz="1600" b="0" i="0" dirty="0">
                <a:solidFill>
                  <a:srgbClr val="273239"/>
                </a:solidFill>
                <a:effectLst/>
              </a:rPr>
              <a:t> #define can be used to define an alias for values as well, e.g., you can define 1 as ONE, 3.14 as PI, etc.</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interpretation is performed by the compiler </a:t>
            </a:r>
            <a:r>
              <a:rPr lang="en-US" sz="1600" b="1" i="0" dirty="0">
                <a:solidFill>
                  <a:srgbClr val="273239"/>
                </a:solidFill>
                <a:effectLst/>
              </a:rPr>
              <a:t>where</a:t>
            </a:r>
            <a:r>
              <a:rPr lang="en-US" sz="1600" b="0" i="0" dirty="0">
                <a:solidFill>
                  <a:srgbClr val="273239"/>
                </a:solidFill>
                <a:effectLst/>
              </a:rPr>
              <a:t> #define statements are performed by preprocessor.</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should not be terminated with a semicolon, </a:t>
            </a:r>
            <a:r>
              <a:rPr lang="en-US" sz="1600" b="1" i="0" dirty="0">
                <a:solidFill>
                  <a:srgbClr val="273239"/>
                </a:solidFill>
                <a:effectLst/>
              </a:rPr>
              <a:t>but</a:t>
            </a:r>
            <a:r>
              <a:rPr lang="en-US" sz="1600" b="0" i="0" dirty="0">
                <a:solidFill>
                  <a:srgbClr val="273239"/>
                </a:solidFill>
                <a:effectLst/>
              </a:rPr>
              <a:t> typedef should be terminated with semicolon.</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will just copy-paste the definition values at the point of use, </a:t>
            </a:r>
            <a:r>
              <a:rPr lang="en-US" sz="1600" b="1" i="0" dirty="0">
                <a:solidFill>
                  <a:srgbClr val="273239"/>
                </a:solidFill>
                <a:effectLst/>
              </a:rPr>
              <a:t>while</a:t>
            </a:r>
            <a:r>
              <a:rPr lang="en-US" sz="1600" b="0" i="0" dirty="0">
                <a:solidFill>
                  <a:srgbClr val="273239"/>
                </a:solidFill>
                <a:effectLst/>
              </a:rPr>
              <a:t> typedef is the actual definition of a new type.</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follows the scope rule which means if a new type is defined in a scope (inside a function), then the new type name will only be visible till the scope is there. </a:t>
            </a:r>
            <a:r>
              <a:rPr lang="en-US" sz="1600" b="1" i="0" dirty="0">
                <a:solidFill>
                  <a:srgbClr val="273239"/>
                </a:solidFill>
                <a:effectLst/>
              </a:rPr>
              <a:t>In case of </a:t>
            </a:r>
            <a:r>
              <a:rPr lang="en-US" sz="1600" b="0" i="0" dirty="0">
                <a:solidFill>
                  <a:srgbClr val="273239"/>
                </a:solidFill>
                <a:effectLst/>
              </a:rPr>
              <a:t>#define, when preprocessor encounters #define, it replaces all the occurrences, after that (No scope rule is followed).</a:t>
            </a:r>
          </a:p>
        </p:txBody>
      </p:sp>
      <p:pic>
        <p:nvPicPr>
          <p:cNvPr id="6" name="Picture 5">
            <a:extLst>
              <a:ext uri="{FF2B5EF4-FFF2-40B4-BE49-F238E27FC236}">
                <a16:creationId xmlns:a16="http://schemas.microsoft.com/office/drawing/2014/main" id="{744E65C2-EDEA-2E36-0DA8-12EBD90B20CD}"/>
              </a:ext>
            </a:extLst>
          </p:cNvPr>
          <p:cNvPicPr>
            <a:picLocks noChangeAspect="1"/>
          </p:cNvPicPr>
          <p:nvPr/>
        </p:nvPicPr>
        <p:blipFill>
          <a:blip r:embed="rId3"/>
          <a:stretch>
            <a:fillRect/>
          </a:stretch>
        </p:blipFill>
        <p:spPr>
          <a:xfrm>
            <a:off x="8763000" y="1914040"/>
            <a:ext cx="2929127" cy="2907135"/>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A293DCDD-D4D6-F1AE-8588-FB3E064F248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004C13B-F950-39B7-0966-B773972931B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D72F151F-F4D0-E013-59F4-DE9DA6C5E05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71977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665960D-0666-4214-49F8-C9795CBACCE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FF5953C-6DBF-A9DA-04C3-1081F485BD2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C48F03A-1E9F-0F84-C001-626E1A2C142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DB89671-603B-07AF-E0DC-1337122123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AC6817E-D98F-AFD2-FC98-BAF75649A1F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2F2CB5C-B9B6-737C-BB81-D61C65B3C5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A0A7FA-02F7-AB23-46F0-76F599ED13D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BB34182E-C237-B0E8-5E0D-C83D810B6F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A9FB739-6790-427C-61EA-751E14731A0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5927FBE8-1599-8539-FA07-5C37655339C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F0D05CA-3BF9-377C-C565-0A2DBB6C45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83222E3-A10B-8D87-7143-F5DDC9458B5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F1C0CA-27F6-786B-CEBB-BA4221B004F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06468B-D859-CBF0-7499-0167A79803A6}"/>
              </a:ext>
            </a:extLst>
          </p:cNvPr>
          <p:cNvPicPr>
            <a:picLocks noChangeAspect="1"/>
          </p:cNvPicPr>
          <p:nvPr/>
        </p:nvPicPr>
        <p:blipFill>
          <a:blip r:embed="rId4"/>
          <a:stretch>
            <a:fillRect/>
          </a:stretch>
        </p:blipFill>
        <p:spPr>
          <a:xfrm>
            <a:off x="9834297" y="269075"/>
            <a:ext cx="2296827" cy="475223"/>
          </a:xfrm>
          <a:prstGeom prst="rect">
            <a:avLst/>
          </a:prstGeom>
        </p:spPr>
      </p:pic>
    </p:spTree>
    <p:extLst>
      <p:ext uri="{BB962C8B-B14F-4D97-AF65-F5344CB8AC3E}">
        <p14:creationId xmlns:p14="http://schemas.microsoft.com/office/powerpoint/2010/main" val="1971682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4277218" y="4493416"/>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5209562-D664-FEDD-75B7-A96534231A05}"/>
              </a:ext>
            </a:extLst>
          </p:cNvPr>
          <p:cNvSpPr txBox="1"/>
          <p:nvPr/>
        </p:nvSpPr>
        <p:spPr>
          <a:xfrm>
            <a:off x="903911" y="6253245"/>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737858"/>
            <a:ext cx="9694166" cy="4431983"/>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chemeClr val="accent2"/>
                </a:solidFill>
                <a:effectLst/>
              </a:rPr>
              <a:t>Uses</a:t>
            </a:r>
          </a:p>
          <a:p>
            <a:pPr marL="800100" lvl="1" indent="-342900" fontAlgn="base">
              <a:buFont typeface="Arial" panose="020B0604020202020204" pitchFamily="34" charset="0"/>
              <a:buChar char="•"/>
            </a:pPr>
            <a:r>
              <a:rPr lang="en-US" dirty="0">
                <a:solidFill>
                  <a:srgbClr val="273239"/>
                </a:solidFill>
              </a:rPr>
              <a:t>T</a:t>
            </a:r>
            <a:r>
              <a:rPr lang="en-US" b="0" i="0" dirty="0">
                <a:solidFill>
                  <a:srgbClr val="273239"/>
                </a:solidFill>
                <a:effectLst/>
              </a:rPr>
              <a:t>o define the custom data types. Examples dates, time, complex numbers, etc.</a:t>
            </a:r>
          </a:p>
          <a:p>
            <a:pPr marL="800100" lvl="1" indent="-342900" fontAlgn="base">
              <a:buFont typeface="Arial" panose="020B0604020202020204" pitchFamily="34" charset="0"/>
              <a:buChar char="•"/>
            </a:pPr>
            <a:r>
              <a:rPr lang="en-US" dirty="0">
                <a:solidFill>
                  <a:srgbClr val="273239"/>
                </a:solidFill>
              </a:rPr>
              <a:t>U</a:t>
            </a:r>
            <a:r>
              <a:rPr lang="en-US" b="0" i="0" dirty="0">
                <a:solidFill>
                  <a:srgbClr val="273239"/>
                </a:solidFill>
                <a:effectLst/>
              </a:rPr>
              <a:t>sed in data organization where a large amount of data can be stored in different fields.</a:t>
            </a:r>
          </a:p>
          <a:p>
            <a:pPr marL="800100" lvl="1" indent="-342900" fontAlgn="base">
              <a:buFont typeface="Arial" panose="020B0604020202020204" pitchFamily="34" charset="0"/>
              <a:buChar char="•"/>
            </a:pPr>
            <a:r>
              <a:rPr lang="en-US" b="0" i="0" dirty="0">
                <a:solidFill>
                  <a:srgbClr val="273239"/>
                </a:solidFill>
                <a:effectLst/>
              </a:rPr>
              <a:t>To create data structures such as trees, linked lists, etc.</a:t>
            </a:r>
          </a:p>
          <a:p>
            <a:pPr marL="800100" lvl="1" indent="-342900" fontAlgn="base">
              <a:buFont typeface="Arial" panose="020B0604020202020204" pitchFamily="34" charset="0"/>
              <a:buChar char="•"/>
            </a:pPr>
            <a:r>
              <a:rPr lang="en-US" dirty="0">
                <a:solidFill>
                  <a:srgbClr val="273239"/>
                </a:solidFill>
              </a:rPr>
              <a:t>C</a:t>
            </a:r>
            <a:r>
              <a:rPr lang="en-US" b="0" i="0" dirty="0">
                <a:solidFill>
                  <a:srgbClr val="273239"/>
                </a:solidFill>
                <a:effectLst/>
              </a:rPr>
              <a:t>an be used for returning multiple values from a function.</a:t>
            </a:r>
          </a:p>
          <a:p>
            <a:pPr algn="l" fontAlgn="base"/>
            <a:endParaRPr lang="en-US" b="0" i="0" dirty="0">
              <a:solidFill>
                <a:srgbClr val="273239"/>
              </a:solidFill>
              <a:effectLst/>
            </a:endParaRPr>
          </a:p>
          <a:p>
            <a:pPr marL="285750" indent="-285750" algn="l" fontAlgn="base">
              <a:buFont typeface="Wingdings" panose="05000000000000000000" pitchFamily="2" charset="2"/>
              <a:buChar char="Ø"/>
            </a:pPr>
            <a:r>
              <a:rPr lang="en-US" sz="2400" b="1" i="0" dirty="0">
                <a:solidFill>
                  <a:schemeClr val="accent2"/>
                </a:solidFill>
                <a:effectLst/>
              </a:rPr>
              <a:t>Limitations</a:t>
            </a:r>
          </a:p>
          <a:p>
            <a:pPr marL="742950" lvl="1" indent="-285750" fontAlgn="base">
              <a:buFont typeface="Arial" panose="020B0604020202020204" pitchFamily="34" charset="0"/>
              <a:buChar char="•"/>
            </a:pPr>
            <a:r>
              <a:rPr lang="en-US" i="0" u="sng" dirty="0">
                <a:solidFill>
                  <a:srgbClr val="273239"/>
                </a:solidFill>
                <a:effectLst/>
              </a:rPr>
              <a:t>Higher Memory Consumption</a:t>
            </a:r>
            <a:r>
              <a:rPr lang="en-US" i="0" dirty="0">
                <a:solidFill>
                  <a:srgbClr val="273239"/>
                </a:solidFill>
                <a:effectLst/>
              </a:rPr>
              <a:t>: It is due to structure padding.</a:t>
            </a:r>
          </a:p>
          <a:p>
            <a:pPr marL="742950" lvl="1" indent="-285750" fontAlgn="base">
              <a:buFont typeface="Arial" panose="020B0604020202020204" pitchFamily="34" charset="0"/>
              <a:buChar char="•"/>
            </a:pPr>
            <a:r>
              <a:rPr lang="en-US" i="0" u="sng" dirty="0">
                <a:solidFill>
                  <a:srgbClr val="273239"/>
                </a:solidFill>
                <a:effectLst/>
              </a:rPr>
              <a:t>No Data Hiding</a:t>
            </a:r>
            <a:r>
              <a:rPr lang="en-US" i="0" dirty="0">
                <a:solidFill>
                  <a:srgbClr val="273239"/>
                </a:solidFill>
                <a:effectLst/>
              </a:rPr>
              <a:t>: Do not permit data hiding. Structure members can be accessed by any function, anywhere in the scope of the structure.</a:t>
            </a:r>
          </a:p>
          <a:p>
            <a:pPr marL="742950" lvl="1" indent="-285750" fontAlgn="base">
              <a:buFont typeface="Arial" panose="020B0604020202020204" pitchFamily="34" charset="0"/>
              <a:buChar char="•"/>
            </a:pPr>
            <a:r>
              <a:rPr lang="en-US" i="0" u="sng" dirty="0">
                <a:solidFill>
                  <a:srgbClr val="273239"/>
                </a:solidFill>
                <a:effectLst/>
              </a:rPr>
              <a:t>Functions inside Structure</a:t>
            </a:r>
            <a:r>
              <a:rPr lang="en-US" i="0" dirty="0">
                <a:solidFill>
                  <a:srgbClr val="273239"/>
                </a:solidFill>
                <a:effectLst/>
              </a:rPr>
              <a:t>: Do not permit functions inside the structure so we cannot provide the associated functions.</a:t>
            </a:r>
          </a:p>
          <a:p>
            <a:pPr marL="742950" lvl="1" indent="-285750" fontAlgn="base">
              <a:buFont typeface="Arial" panose="020B0604020202020204" pitchFamily="34" charset="0"/>
              <a:buChar char="•"/>
            </a:pPr>
            <a:r>
              <a:rPr lang="en-US" i="0" u="sng" dirty="0">
                <a:solidFill>
                  <a:srgbClr val="273239"/>
                </a:solidFill>
                <a:effectLst/>
              </a:rPr>
              <a:t>Static Members</a:t>
            </a:r>
            <a:r>
              <a:rPr lang="en-US" i="0" dirty="0">
                <a:solidFill>
                  <a:srgbClr val="273239"/>
                </a:solidFill>
                <a:effectLst/>
              </a:rPr>
              <a:t>: Cannot have static members inside its body.</a:t>
            </a:r>
          </a:p>
          <a:p>
            <a:pPr marL="742950" lvl="1" indent="-285750" fontAlgn="base">
              <a:buFont typeface="Arial" panose="020B0604020202020204" pitchFamily="34" charset="0"/>
              <a:buChar char="•"/>
            </a:pPr>
            <a:r>
              <a:rPr lang="en-US" i="0" u="sng" dirty="0">
                <a:solidFill>
                  <a:srgbClr val="273239"/>
                </a:solidFill>
                <a:effectLst/>
              </a:rPr>
              <a:t>Construction creation in Structure</a:t>
            </a:r>
            <a:r>
              <a:rPr lang="en-US" i="0" dirty="0">
                <a:solidFill>
                  <a:srgbClr val="273239"/>
                </a:solidFill>
                <a:effectLst/>
              </a:rPr>
              <a:t>: Cannot have a constructor inside Structures.</a:t>
            </a:r>
          </a:p>
          <a:p>
            <a:pPr marL="285750" indent="-285750">
              <a:buFont typeface="Arial" panose="020B0604020202020204" pitchFamily="34" charset="0"/>
              <a:buChar char="•"/>
            </a:pPr>
            <a:endParaRPr lang="en-US" dirty="0"/>
          </a:p>
        </p:txBody>
      </p:sp>
      <p:sp>
        <p:nvSpPr>
          <p:cNvPr id="3" name="Rectangle: Rounded Corners 2">
            <a:extLst>
              <a:ext uri="{FF2B5EF4-FFF2-40B4-BE49-F238E27FC236}">
                <a16:creationId xmlns:a16="http://schemas.microsoft.com/office/drawing/2014/main" id="{7675578D-5174-0317-F1B6-F425A02A440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1DEE944-77B1-1D8F-9B08-F01ACEE3024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8C7917-2300-79FA-896C-27FB0A56E06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Title 1">
            <a:extLst>
              <a:ext uri="{FF2B5EF4-FFF2-40B4-BE49-F238E27FC236}">
                <a16:creationId xmlns:a16="http://schemas.microsoft.com/office/drawing/2014/main" id="{9BADC0BE-2297-DC19-8E5B-ED07CCCF1E30}"/>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Usage &amp; Limitations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39828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U</a:t>
            </a:r>
            <a:r>
              <a:rPr lang="en-US" sz="5000" b="1" dirty="0">
                <a:latin typeface="+mn-lt"/>
              </a:rPr>
              <a:t>nions &amp; </a:t>
            </a:r>
            <a:r>
              <a:rPr lang="en-US" sz="5000" b="1" dirty="0">
                <a:solidFill>
                  <a:schemeClr val="accent2"/>
                </a:solidFill>
                <a:latin typeface="+mn-lt"/>
              </a:rPr>
              <a:t>B</a:t>
            </a:r>
            <a:r>
              <a:rPr lang="en-US" sz="5000" b="1" dirty="0">
                <a:latin typeface="+mn-lt"/>
              </a:rPr>
              <a:t>it</a:t>
            </a:r>
            <a:r>
              <a:rPr lang="en-US" sz="5000" b="1" dirty="0">
                <a:solidFill>
                  <a:schemeClr val="accent2"/>
                </a:solidFill>
                <a:latin typeface="+mn-lt"/>
              </a:rPr>
              <a:t> F</a:t>
            </a:r>
            <a:r>
              <a:rPr lang="en-US" sz="5000" b="1" dirty="0">
                <a:latin typeface="+mn-lt"/>
              </a:rPr>
              <a:t>ields</a:t>
            </a:r>
            <a:r>
              <a:rPr lang="en-US" sz="5000" b="1" dirty="0">
                <a:solidFill>
                  <a:schemeClr val="accent2"/>
                </a:solidFill>
                <a:latin typeface="+mn-lt"/>
              </a:rPr>
              <a:t> </a:t>
            </a:r>
            <a:r>
              <a:rPr lang="en-US" sz="5000" b="1" dirty="0">
                <a:latin typeface="+mn-lt"/>
              </a:rPr>
              <a:t>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27DCC8E-3FB6-6981-E534-DE1D201D5C74}"/>
              </a:ext>
            </a:extLst>
          </p:cNvPr>
          <p:cNvPicPr>
            <a:picLocks noChangeAspect="1"/>
          </p:cNvPicPr>
          <p:nvPr/>
        </p:nvPicPr>
        <p:blipFill>
          <a:blip r:embed="rId6"/>
          <a:stretch>
            <a:fillRect/>
          </a:stretch>
        </p:blipFill>
        <p:spPr>
          <a:xfrm>
            <a:off x="638176" y="1537103"/>
            <a:ext cx="5091472" cy="41302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24E9E47-208E-6F96-32BC-D9276FBF9205}"/>
              </a:ext>
            </a:extLst>
          </p:cNvPr>
          <p:cNvPicPr>
            <a:picLocks noChangeAspect="1"/>
          </p:cNvPicPr>
          <p:nvPr/>
        </p:nvPicPr>
        <p:blipFill>
          <a:blip r:embed="rId7"/>
          <a:stretch>
            <a:fillRect/>
          </a:stretch>
        </p:blipFill>
        <p:spPr>
          <a:xfrm rot="1672583">
            <a:off x="4639677" y="1908689"/>
            <a:ext cx="2517866" cy="20346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0A3695-9028-F4BA-4E95-AC711A046C60}"/>
              </a:ext>
            </a:extLst>
          </p:cNvPr>
          <p:cNvPicPr>
            <a:picLocks noChangeAspect="1"/>
          </p:cNvPicPr>
          <p:nvPr/>
        </p:nvPicPr>
        <p:blipFill>
          <a:blip r:embed="rId8"/>
          <a:stretch>
            <a:fillRect/>
          </a:stretch>
        </p:blipFill>
        <p:spPr>
          <a:xfrm>
            <a:off x="3851494" y="4608365"/>
            <a:ext cx="2217612" cy="1425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2322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rPr>
              <a:t>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ll the members in the C union are stored in the </a:t>
            </a:r>
            <a:r>
              <a:rPr lang="en-US" b="1" i="0" dirty="0">
                <a:solidFill>
                  <a:srgbClr val="273239"/>
                </a:solidFill>
                <a:effectLst/>
              </a:rPr>
              <a:t>same memory </a:t>
            </a:r>
            <a:r>
              <a:rPr lang="en-US" b="0" i="0" dirty="0">
                <a:solidFill>
                  <a:srgbClr val="273239"/>
                </a:solidFill>
                <a:effectLst/>
              </a:rPr>
              <a:t>location. Due to this, only one member can store data at the given instance.</a:t>
            </a:r>
            <a:endParaRPr lang="en-US" dirty="0">
              <a:solidFill>
                <a:srgbClr val="273239"/>
              </a:solidFill>
            </a:endParaRPr>
          </a:p>
        </p:txBody>
      </p:sp>
      <p:pic>
        <p:nvPicPr>
          <p:cNvPr id="4" name="Picture 3">
            <a:extLst>
              <a:ext uri="{FF2B5EF4-FFF2-40B4-BE49-F238E27FC236}">
                <a16:creationId xmlns:a16="http://schemas.microsoft.com/office/drawing/2014/main" id="{D8405501-1093-D900-3E05-3165D30B9769}"/>
              </a:ext>
            </a:extLst>
          </p:cNvPr>
          <p:cNvPicPr>
            <a:picLocks noChangeAspect="1"/>
          </p:cNvPicPr>
          <p:nvPr/>
        </p:nvPicPr>
        <p:blipFill>
          <a:blip r:embed="rId3"/>
          <a:stretch>
            <a:fillRect/>
          </a:stretch>
        </p:blipFill>
        <p:spPr>
          <a:xfrm>
            <a:off x="669036" y="3587081"/>
            <a:ext cx="4943475" cy="3270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716444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 </a:t>
            </a:r>
            <a:r>
              <a:rPr lang="en-US" sz="4000" b="1" dirty="0">
                <a:latin typeface="+mn-lt"/>
              </a:rPr>
              <a:t>Declaration, Definition &amp; Access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583555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solidFill>
                  <a:schemeClr val="accent2"/>
                </a:solidFill>
                <a:latin typeface="+mn-lt"/>
              </a:rPr>
              <a:t>U</a:t>
            </a:r>
            <a:r>
              <a:rPr lang="en-US" sz="6000" b="1" dirty="0">
                <a:latin typeface="+mn-lt"/>
              </a:rPr>
              <a:t>nions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8260362"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Union members </a:t>
            </a:r>
            <a:r>
              <a:rPr lang="en-US" b="1" i="0" dirty="0">
                <a:solidFill>
                  <a:srgbClr val="273239"/>
                </a:solidFill>
                <a:effectLst/>
              </a:rPr>
              <a:t>cannot be</a:t>
            </a:r>
            <a:r>
              <a:rPr lang="en-US" b="0" i="0" dirty="0">
                <a:solidFill>
                  <a:srgbClr val="273239"/>
                </a:solidFill>
                <a:effectLst/>
              </a:rPr>
              <a:t> initialized with the declaration.</a:t>
            </a:r>
          </a:p>
          <a:p>
            <a:pPr marL="285750" indent="-285750">
              <a:buFont typeface="Arial" panose="020B0604020202020204" pitchFamily="34" charset="0"/>
              <a:buChar char="•"/>
            </a:pPr>
            <a:r>
              <a:rPr lang="en-US" b="0" i="0" dirty="0">
                <a:solidFill>
                  <a:srgbClr val="273239"/>
                </a:solidFill>
                <a:effectLst/>
              </a:rPr>
              <a:t>initialization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instance of time.</a:t>
            </a:r>
            <a:endParaRPr lang="en-US" dirty="0"/>
          </a:p>
        </p:txBody>
      </p:sp>
      <p:pic>
        <p:nvPicPr>
          <p:cNvPr id="6" name="Picture 5">
            <a:extLst>
              <a:ext uri="{FF2B5EF4-FFF2-40B4-BE49-F238E27FC236}">
                <a16:creationId xmlns:a16="http://schemas.microsoft.com/office/drawing/2014/main" id="{69BBC448-63C8-AC4A-0129-E19B5F5B53FD}"/>
              </a:ext>
            </a:extLst>
          </p:cNvPr>
          <p:cNvPicPr>
            <a:picLocks noChangeAspect="1"/>
          </p:cNvPicPr>
          <p:nvPr/>
        </p:nvPicPr>
        <p:blipFill>
          <a:blip r:embed="rId3"/>
          <a:stretch>
            <a:fillRect/>
          </a:stretch>
        </p:blipFill>
        <p:spPr>
          <a:xfrm>
            <a:off x="7943436" y="2138253"/>
            <a:ext cx="2370025" cy="304826"/>
          </a:xfrm>
          <a:prstGeom prst="rect">
            <a:avLst/>
          </a:prstGeom>
          <a:ln>
            <a:solidFill>
              <a:schemeClr val="accent2"/>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C0222B7-DDE3-A134-8C41-61CA29F5629B}"/>
              </a:ext>
            </a:extLst>
          </p:cNvPr>
          <p:cNvSpPr txBox="1"/>
          <p:nvPr/>
        </p:nvSpPr>
        <p:spPr>
          <a:xfrm>
            <a:off x="669034" y="3878858"/>
            <a:ext cx="2503374" cy="523220"/>
          </a:xfrm>
          <a:prstGeom prst="rect">
            <a:avLst/>
          </a:prstGeom>
          <a:noFill/>
        </p:spPr>
        <p:txBody>
          <a:bodyPr wrap="square">
            <a:spAutoFit/>
          </a:bodyPr>
          <a:lstStyle/>
          <a:p>
            <a:pPr marL="285750" indent="-285750" algn="l" fontAlgn="base">
              <a:buFont typeface="Wingdings" panose="05000000000000000000" pitchFamily="2" charset="2"/>
              <a:buChar char="Ø"/>
            </a:pPr>
            <a:r>
              <a:rPr lang="en-US" sz="2800" b="1" i="0" dirty="0">
                <a:solidFill>
                  <a:srgbClr val="273239"/>
                </a:solidFill>
                <a:effectLst/>
              </a:rPr>
              <a:t>Size of </a:t>
            </a:r>
            <a:r>
              <a:rPr lang="en-US" sz="2800" b="1" i="0" dirty="0">
                <a:solidFill>
                  <a:schemeClr val="accent2"/>
                </a:solidFill>
                <a:effectLst/>
              </a:rPr>
              <a:t>Union</a:t>
            </a:r>
          </a:p>
        </p:txBody>
      </p:sp>
      <p:pic>
        <p:nvPicPr>
          <p:cNvPr id="11" name="Picture 10">
            <a:extLst>
              <a:ext uri="{FF2B5EF4-FFF2-40B4-BE49-F238E27FC236}">
                <a16:creationId xmlns:a16="http://schemas.microsoft.com/office/drawing/2014/main" id="{D6045D9E-1988-72EB-2F49-F03F7D704740}"/>
              </a:ext>
            </a:extLst>
          </p:cNvPr>
          <p:cNvPicPr>
            <a:picLocks noChangeAspect="1"/>
          </p:cNvPicPr>
          <p:nvPr/>
        </p:nvPicPr>
        <p:blipFill>
          <a:blip r:embed="rId4"/>
          <a:stretch>
            <a:fillRect/>
          </a:stretch>
        </p:blipFill>
        <p:spPr>
          <a:xfrm>
            <a:off x="3629608" y="3078911"/>
            <a:ext cx="5692451" cy="2675452"/>
          </a:xfrm>
          <a:prstGeom prst="rect">
            <a:avLst/>
          </a:prstGeom>
        </p:spPr>
      </p:pic>
      <p:sp>
        <p:nvSpPr>
          <p:cNvPr id="12" name="TextBox 11">
            <a:extLst>
              <a:ext uri="{FF2B5EF4-FFF2-40B4-BE49-F238E27FC236}">
                <a16:creationId xmlns:a16="http://schemas.microsoft.com/office/drawing/2014/main" id="{EA63A7AF-76A2-3BD1-4C97-87A8B71FD147}"/>
              </a:ext>
            </a:extLst>
          </p:cNvPr>
          <p:cNvSpPr txBox="1"/>
          <p:nvPr/>
        </p:nvSpPr>
        <p:spPr>
          <a:xfrm>
            <a:off x="669034" y="5844516"/>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4" name="TextBox 13">
            <a:extLst>
              <a:ext uri="{FF2B5EF4-FFF2-40B4-BE49-F238E27FC236}">
                <a16:creationId xmlns:a16="http://schemas.microsoft.com/office/drawing/2014/main" id="{2BA1EE0A-9942-3D48-CD97-6689E4D98A00}"/>
              </a:ext>
            </a:extLst>
          </p:cNvPr>
          <p:cNvSpPr txBox="1"/>
          <p:nvPr/>
        </p:nvSpPr>
        <p:spPr>
          <a:xfrm>
            <a:off x="669034" y="3108462"/>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647538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ifference</a:t>
            </a:r>
            <a:r>
              <a:rPr lang="en-US" sz="4800" b="1" dirty="0">
                <a:solidFill>
                  <a:schemeClr val="accent2"/>
                </a:solidFill>
                <a:latin typeface="+mn-lt"/>
              </a:rPr>
              <a:t> </a:t>
            </a:r>
            <a:r>
              <a:rPr lang="en-US" sz="4800" b="1" dirty="0">
                <a:latin typeface="+mn-lt"/>
              </a:rPr>
              <a:t>between</a:t>
            </a:r>
            <a:r>
              <a:rPr lang="en-US" sz="4800" b="1" dirty="0">
                <a:solidFill>
                  <a:schemeClr val="accent2"/>
                </a:solidFill>
                <a:latin typeface="+mn-lt"/>
              </a:rPr>
              <a:t> Structure </a:t>
            </a:r>
            <a:r>
              <a:rPr lang="en-US" sz="4800" b="1" dirty="0">
                <a:latin typeface="+mn-lt"/>
              </a:rPr>
              <a:t>&amp;</a:t>
            </a:r>
            <a:r>
              <a:rPr lang="en-US" sz="4800" b="1" dirty="0">
                <a:solidFill>
                  <a:schemeClr val="accent2"/>
                </a:solidFill>
                <a:latin typeface="+mn-lt"/>
              </a:rPr>
              <a:t> Union</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8D78A8-D963-E949-0265-F9F1FD317F71}"/>
              </a:ext>
            </a:extLst>
          </p:cNvPr>
          <p:cNvPicPr>
            <a:picLocks noChangeAspect="1"/>
          </p:cNvPicPr>
          <p:nvPr/>
        </p:nvPicPr>
        <p:blipFill>
          <a:blip r:embed="rId3"/>
          <a:stretch>
            <a:fillRect/>
          </a:stretch>
        </p:blipFill>
        <p:spPr>
          <a:xfrm>
            <a:off x="669036" y="1695661"/>
            <a:ext cx="9327583" cy="4010226"/>
          </a:xfrm>
          <a:prstGeom prst="rect">
            <a:avLst/>
          </a:prstGeom>
        </p:spPr>
      </p:pic>
      <p:sp>
        <p:nvSpPr>
          <p:cNvPr id="3" name="Rectangle: Rounded Corners 2">
            <a:extLst>
              <a:ext uri="{FF2B5EF4-FFF2-40B4-BE49-F238E27FC236}">
                <a16:creationId xmlns:a16="http://schemas.microsoft.com/office/drawing/2014/main" id="{1C1F2790-B934-EAE2-8197-7040A0DDCED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834B58C5-0DD0-9648-6744-9FCA48C7A6B1}"/>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16FFE386-E184-F73F-0F56-1FF373EF02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87010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B</a:t>
            </a:r>
            <a:r>
              <a:rPr lang="en-US" sz="6000" b="1" dirty="0">
                <a:latin typeface="+mn-lt"/>
              </a:rPr>
              <a:t>it Fields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8136635" y="4041025"/>
            <a:ext cx="3386329"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52962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specify the size (in bits) of the structure and union members.</a:t>
            </a:r>
            <a:endParaRPr lang="en-US" dirty="0"/>
          </a:p>
        </p:txBody>
      </p:sp>
      <p:pic>
        <p:nvPicPr>
          <p:cNvPr id="6" name="Picture 5">
            <a:extLst>
              <a:ext uri="{FF2B5EF4-FFF2-40B4-BE49-F238E27FC236}">
                <a16:creationId xmlns:a16="http://schemas.microsoft.com/office/drawing/2014/main" id="{032C725E-6476-349D-2182-43553121C847}"/>
              </a:ext>
            </a:extLst>
          </p:cNvPr>
          <p:cNvPicPr>
            <a:picLocks noChangeAspect="1"/>
          </p:cNvPicPr>
          <p:nvPr/>
        </p:nvPicPr>
        <p:blipFill>
          <a:blip r:embed="rId3"/>
          <a:stretch>
            <a:fillRect/>
          </a:stretch>
        </p:blipFill>
        <p:spPr>
          <a:xfrm>
            <a:off x="7369939" y="2055813"/>
            <a:ext cx="3924640" cy="1348857"/>
          </a:xfrm>
          <a:prstGeom prst="rect">
            <a:avLst/>
          </a:prstGeom>
        </p:spPr>
      </p:pic>
      <p:pic>
        <p:nvPicPr>
          <p:cNvPr id="9" name="Picture 8">
            <a:extLst>
              <a:ext uri="{FF2B5EF4-FFF2-40B4-BE49-F238E27FC236}">
                <a16:creationId xmlns:a16="http://schemas.microsoft.com/office/drawing/2014/main" id="{5BE54E2A-CD48-6B63-DF5F-43D5CDDA1848}"/>
              </a:ext>
            </a:extLst>
          </p:cNvPr>
          <p:cNvPicPr>
            <a:picLocks noChangeAspect="1"/>
          </p:cNvPicPr>
          <p:nvPr/>
        </p:nvPicPr>
        <p:blipFill>
          <a:blip r:embed="rId4"/>
          <a:stretch>
            <a:fillRect/>
          </a:stretch>
        </p:blipFill>
        <p:spPr>
          <a:xfrm>
            <a:off x="669034" y="2481002"/>
            <a:ext cx="4305673" cy="1348857"/>
          </a:xfrm>
          <a:prstGeom prst="rect">
            <a:avLst/>
          </a:prstGeom>
        </p:spPr>
      </p:pic>
      <p:sp>
        <p:nvSpPr>
          <p:cNvPr id="12" name="TextBox 11">
            <a:extLst>
              <a:ext uri="{FF2B5EF4-FFF2-40B4-BE49-F238E27FC236}">
                <a16:creationId xmlns:a16="http://schemas.microsoft.com/office/drawing/2014/main" id="{549E5B9E-E7FF-752C-2298-0A70DEAEEE73}"/>
              </a:ext>
            </a:extLst>
          </p:cNvPr>
          <p:cNvSpPr txBox="1"/>
          <p:nvPr/>
        </p:nvSpPr>
        <p:spPr>
          <a:xfrm>
            <a:off x="669034" y="3926984"/>
            <a:ext cx="7193013" cy="2462213"/>
          </a:xfrm>
          <a:prstGeom prst="rect">
            <a:avLst/>
          </a:prstGeom>
          <a:no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Applications of C Bit Fields</a:t>
            </a:r>
          </a:p>
          <a:p>
            <a:pPr marL="285750" indent="-285750" algn="l" fontAlgn="base">
              <a:buFont typeface="Arial" panose="020B0604020202020204" pitchFamily="34" charset="0"/>
              <a:buChar char="•"/>
            </a:pPr>
            <a:r>
              <a:rPr lang="en-US" b="0" i="0" dirty="0">
                <a:solidFill>
                  <a:srgbClr val="273239"/>
                </a:solidFill>
                <a:effectLst/>
              </a:rPr>
              <a:t>If storage is limited, we can go for bit-field.</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When devices transmit status or information encoded into multiple bits for this type of situation bit-field is most efficient.</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Encryption routines need to access the bits within a byte in that situation bit-field is quite useful.</a:t>
            </a:r>
          </a:p>
        </p:txBody>
      </p:sp>
      <p:sp>
        <p:nvSpPr>
          <p:cNvPr id="3" name="Rectangle: Rounded Corners 2">
            <a:extLst>
              <a:ext uri="{FF2B5EF4-FFF2-40B4-BE49-F238E27FC236}">
                <a16:creationId xmlns:a16="http://schemas.microsoft.com/office/drawing/2014/main" id="{8FA193A0-7800-761C-8972-1EA1082847E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6BAA20E2-14FF-434B-855A-F49E240FC8E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B165E7E-EAAF-DA39-52CB-31C70713B16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595060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Interesting Facts About Bit Fields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D4D3D6-6BB0-9066-D865-B15C77317472}"/>
              </a:ext>
            </a:extLst>
          </p:cNvPr>
          <p:cNvSpPr txBox="1"/>
          <p:nvPr/>
        </p:nvSpPr>
        <p:spPr>
          <a:xfrm>
            <a:off x="669035" y="1891117"/>
            <a:ext cx="8725978" cy="369332"/>
          </a:xfrm>
          <a:prstGeom prst="rect">
            <a:avLst/>
          </a:prstGeom>
          <a:noFill/>
        </p:spPr>
        <p:txBody>
          <a:bodyPr wrap="square">
            <a:spAutoFit/>
          </a:bodyPr>
          <a:lstStyle/>
          <a:p>
            <a:pPr algn="l" fontAlgn="base"/>
            <a:r>
              <a:rPr lang="en-US" b="1" i="0" dirty="0">
                <a:solidFill>
                  <a:srgbClr val="273239"/>
                </a:solidFill>
                <a:effectLst/>
              </a:rPr>
              <a:t>1. A special unnamed bit field of size 0 is used to force alignment on the next boundary.</a:t>
            </a:r>
          </a:p>
        </p:txBody>
      </p:sp>
      <p:pic>
        <p:nvPicPr>
          <p:cNvPr id="13" name="Picture 12">
            <a:extLst>
              <a:ext uri="{FF2B5EF4-FFF2-40B4-BE49-F238E27FC236}">
                <a16:creationId xmlns:a16="http://schemas.microsoft.com/office/drawing/2014/main" id="{77861B8C-21E8-052C-D852-F5D11157F89A}"/>
              </a:ext>
            </a:extLst>
          </p:cNvPr>
          <p:cNvPicPr>
            <a:picLocks noChangeAspect="1"/>
          </p:cNvPicPr>
          <p:nvPr/>
        </p:nvPicPr>
        <p:blipFill>
          <a:blip r:embed="rId3"/>
          <a:stretch>
            <a:fillRect/>
          </a:stretch>
        </p:blipFill>
        <p:spPr>
          <a:xfrm>
            <a:off x="1005702" y="2260449"/>
            <a:ext cx="3170195" cy="975445"/>
          </a:xfrm>
          <a:prstGeom prst="rect">
            <a:avLst/>
          </a:prstGeom>
        </p:spPr>
      </p:pic>
      <p:pic>
        <p:nvPicPr>
          <p:cNvPr id="15" name="Picture 14">
            <a:extLst>
              <a:ext uri="{FF2B5EF4-FFF2-40B4-BE49-F238E27FC236}">
                <a16:creationId xmlns:a16="http://schemas.microsoft.com/office/drawing/2014/main" id="{9CE6BD0A-01E8-D1EF-D4A5-6B03D9F301FD}"/>
              </a:ext>
            </a:extLst>
          </p:cNvPr>
          <p:cNvPicPr>
            <a:picLocks noChangeAspect="1"/>
          </p:cNvPicPr>
          <p:nvPr/>
        </p:nvPicPr>
        <p:blipFill>
          <a:blip r:embed="rId4"/>
          <a:stretch>
            <a:fillRect/>
          </a:stretch>
        </p:blipFill>
        <p:spPr>
          <a:xfrm>
            <a:off x="5025837" y="2264931"/>
            <a:ext cx="2949196" cy="1173582"/>
          </a:xfrm>
          <a:prstGeom prst="rect">
            <a:avLst/>
          </a:prstGeom>
        </p:spPr>
      </p:pic>
      <p:pic>
        <p:nvPicPr>
          <p:cNvPr id="17" name="Picture 16">
            <a:extLst>
              <a:ext uri="{FF2B5EF4-FFF2-40B4-BE49-F238E27FC236}">
                <a16:creationId xmlns:a16="http://schemas.microsoft.com/office/drawing/2014/main" id="{E728F291-A871-CFAD-8284-108F51962B35}"/>
              </a:ext>
            </a:extLst>
          </p:cNvPr>
          <p:cNvPicPr>
            <a:picLocks noChangeAspect="1"/>
          </p:cNvPicPr>
          <p:nvPr/>
        </p:nvPicPr>
        <p:blipFill>
          <a:blip r:embed="rId5"/>
          <a:stretch>
            <a:fillRect/>
          </a:stretch>
        </p:blipFill>
        <p:spPr>
          <a:xfrm>
            <a:off x="9033897" y="2455905"/>
            <a:ext cx="2194750" cy="510584"/>
          </a:xfrm>
          <a:prstGeom prst="rect">
            <a:avLst/>
          </a:prstGeom>
        </p:spPr>
      </p:pic>
      <p:sp>
        <p:nvSpPr>
          <p:cNvPr id="19" name="TextBox 18">
            <a:extLst>
              <a:ext uri="{FF2B5EF4-FFF2-40B4-BE49-F238E27FC236}">
                <a16:creationId xmlns:a16="http://schemas.microsoft.com/office/drawing/2014/main" id="{2DD48512-8910-C414-F7D1-BD9915C4E27A}"/>
              </a:ext>
            </a:extLst>
          </p:cNvPr>
          <p:cNvSpPr txBox="1"/>
          <p:nvPr/>
        </p:nvSpPr>
        <p:spPr>
          <a:xfrm>
            <a:off x="669035" y="3404478"/>
            <a:ext cx="8725978" cy="369332"/>
          </a:xfrm>
          <a:prstGeom prst="rect">
            <a:avLst/>
          </a:prstGeom>
          <a:noFill/>
        </p:spPr>
        <p:txBody>
          <a:bodyPr wrap="square">
            <a:spAutoFit/>
          </a:bodyPr>
          <a:lstStyle/>
          <a:p>
            <a:r>
              <a:rPr lang="en-US" dirty="0"/>
              <a:t>2. We cannot have pointers to bit field members as they may not start at a byte boundary.</a:t>
            </a:r>
          </a:p>
        </p:txBody>
      </p:sp>
      <p:sp>
        <p:nvSpPr>
          <p:cNvPr id="21" name="TextBox 20">
            <a:extLst>
              <a:ext uri="{FF2B5EF4-FFF2-40B4-BE49-F238E27FC236}">
                <a16:creationId xmlns:a16="http://schemas.microsoft.com/office/drawing/2014/main" id="{D4197BDD-DD40-81E1-4E79-3D11D8640601}"/>
              </a:ext>
            </a:extLst>
          </p:cNvPr>
          <p:cNvSpPr txBox="1"/>
          <p:nvPr/>
        </p:nvSpPr>
        <p:spPr>
          <a:xfrm>
            <a:off x="669035" y="4665392"/>
            <a:ext cx="8654259" cy="369332"/>
          </a:xfrm>
          <a:prstGeom prst="rect">
            <a:avLst/>
          </a:prstGeom>
          <a:noFill/>
        </p:spPr>
        <p:txBody>
          <a:bodyPr wrap="square">
            <a:spAutoFit/>
          </a:bodyPr>
          <a:lstStyle/>
          <a:p>
            <a:pPr algn="l" fontAlgn="base"/>
            <a:r>
              <a:rPr lang="en-US" b="1" i="0" dirty="0">
                <a:solidFill>
                  <a:srgbClr val="273239"/>
                </a:solidFill>
                <a:effectLst/>
              </a:rPr>
              <a:t>3. It is implementation-defined to assign an out-of-range value to a bit field member.</a:t>
            </a:r>
          </a:p>
        </p:txBody>
      </p:sp>
      <p:sp>
        <p:nvSpPr>
          <p:cNvPr id="23" name="TextBox 22">
            <a:extLst>
              <a:ext uri="{FF2B5EF4-FFF2-40B4-BE49-F238E27FC236}">
                <a16:creationId xmlns:a16="http://schemas.microsoft.com/office/drawing/2014/main" id="{8A55BE81-0F1E-D13F-D5C7-DDA4402D7E43}"/>
              </a:ext>
            </a:extLst>
          </p:cNvPr>
          <p:cNvSpPr txBox="1"/>
          <p:nvPr/>
        </p:nvSpPr>
        <p:spPr>
          <a:xfrm>
            <a:off x="669035" y="5185355"/>
            <a:ext cx="3723671" cy="369332"/>
          </a:xfrm>
          <a:prstGeom prst="rect">
            <a:avLst/>
          </a:prstGeom>
          <a:noFill/>
        </p:spPr>
        <p:txBody>
          <a:bodyPr wrap="square">
            <a:spAutoFit/>
          </a:bodyPr>
          <a:lstStyle/>
          <a:p>
            <a:pPr algn="l" fontAlgn="base"/>
            <a:r>
              <a:rPr lang="en-US" b="1" i="0" dirty="0">
                <a:solidFill>
                  <a:srgbClr val="273239"/>
                </a:solidFill>
                <a:effectLst/>
              </a:rPr>
              <a:t>4. Array of bit fields is not allowed.</a:t>
            </a:r>
          </a:p>
        </p:txBody>
      </p:sp>
      <p:pic>
        <p:nvPicPr>
          <p:cNvPr id="25" name="Picture 24">
            <a:extLst>
              <a:ext uri="{FF2B5EF4-FFF2-40B4-BE49-F238E27FC236}">
                <a16:creationId xmlns:a16="http://schemas.microsoft.com/office/drawing/2014/main" id="{ABECB4B0-3D29-93C2-0A27-0227D700E884}"/>
              </a:ext>
            </a:extLst>
          </p:cNvPr>
          <p:cNvPicPr>
            <a:picLocks noChangeAspect="1"/>
          </p:cNvPicPr>
          <p:nvPr/>
        </p:nvPicPr>
        <p:blipFill>
          <a:blip r:embed="rId6"/>
          <a:stretch>
            <a:fillRect/>
          </a:stretch>
        </p:blipFill>
        <p:spPr>
          <a:xfrm>
            <a:off x="720164" y="5561147"/>
            <a:ext cx="4305673" cy="502964"/>
          </a:xfrm>
          <a:prstGeom prst="rect">
            <a:avLst/>
          </a:prstGeom>
        </p:spPr>
      </p:pic>
      <p:pic>
        <p:nvPicPr>
          <p:cNvPr id="27" name="Picture 26">
            <a:extLst>
              <a:ext uri="{FF2B5EF4-FFF2-40B4-BE49-F238E27FC236}">
                <a16:creationId xmlns:a16="http://schemas.microsoft.com/office/drawing/2014/main" id="{05148B91-A2CE-9B4A-95E8-1CF436861ABF}"/>
              </a:ext>
            </a:extLst>
          </p:cNvPr>
          <p:cNvPicPr>
            <a:picLocks noChangeAspect="1"/>
          </p:cNvPicPr>
          <p:nvPr/>
        </p:nvPicPr>
        <p:blipFill>
          <a:blip r:embed="rId7"/>
          <a:stretch>
            <a:fillRect/>
          </a:stretch>
        </p:blipFill>
        <p:spPr>
          <a:xfrm>
            <a:off x="5630858" y="5104935"/>
            <a:ext cx="2834886" cy="434378"/>
          </a:xfrm>
          <a:prstGeom prst="rect">
            <a:avLst/>
          </a:prstGeom>
        </p:spPr>
      </p:pic>
      <p:pic>
        <p:nvPicPr>
          <p:cNvPr id="29" name="Picture 28">
            <a:extLst>
              <a:ext uri="{FF2B5EF4-FFF2-40B4-BE49-F238E27FC236}">
                <a16:creationId xmlns:a16="http://schemas.microsoft.com/office/drawing/2014/main" id="{8E2C3690-2705-05A3-0DA8-81991296A705}"/>
              </a:ext>
            </a:extLst>
          </p:cNvPr>
          <p:cNvPicPr>
            <a:picLocks noChangeAspect="1"/>
          </p:cNvPicPr>
          <p:nvPr/>
        </p:nvPicPr>
        <p:blipFill>
          <a:blip r:embed="rId8"/>
          <a:stretch>
            <a:fillRect/>
          </a:stretch>
        </p:blipFill>
        <p:spPr>
          <a:xfrm>
            <a:off x="1919802" y="3793277"/>
            <a:ext cx="4592966" cy="531200"/>
          </a:xfrm>
          <a:prstGeom prst="rect">
            <a:avLst/>
          </a:prstGeom>
        </p:spPr>
      </p:pic>
      <p:sp>
        <p:nvSpPr>
          <p:cNvPr id="3" name="Rectangle: Rounded Corners 2">
            <a:extLst>
              <a:ext uri="{FF2B5EF4-FFF2-40B4-BE49-F238E27FC236}">
                <a16:creationId xmlns:a16="http://schemas.microsoft.com/office/drawing/2014/main" id="{E5082C79-117C-9865-0804-4BDADAAD51D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F9E23D1-7ECF-E7F0-D94E-1DE62CAA7BC2}"/>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65CB8DE-D0CD-1CFF-3C27-08127B5D66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8429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E</a:t>
            </a:r>
            <a:r>
              <a:rPr lang="en-US" sz="5400" b="1" dirty="0">
                <a:latin typeface="+mn-lt"/>
              </a:rPr>
              <a:t>numeration &amp; </a:t>
            </a:r>
            <a:r>
              <a:rPr lang="en-US" sz="5000" b="1" dirty="0">
                <a:solidFill>
                  <a:schemeClr val="accent2"/>
                </a:solidFill>
                <a:latin typeface="+mn-lt"/>
              </a:rPr>
              <a:t>t</a:t>
            </a:r>
            <a:r>
              <a:rPr lang="en-US" sz="5000" b="1" dirty="0">
                <a:latin typeface="+mn-lt"/>
              </a:rPr>
              <a:t>ypedef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36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25C3E6E-C3A9-C5B0-3F20-1B28708F186C}"/>
              </a:ext>
            </a:extLst>
          </p:cNvPr>
          <p:cNvPicPr>
            <a:picLocks noChangeAspect="1"/>
          </p:cNvPicPr>
          <p:nvPr/>
        </p:nvPicPr>
        <p:blipFill>
          <a:blip r:embed="rId6"/>
          <a:stretch>
            <a:fillRect/>
          </a:stretch>
        </p:blipFill>
        <p:spPr>
          <a:xfrm>
            <a:off x="901414" y="2188316"/>
            <a:ext cx="5405606" cy="4130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160CA9-C0DD-C893-5956-EBEB218509B1}"/>
              </a:ext>
            </a:extLst>
          </p:cNvPr>
          <p:cNvPicPr>
            <a:picLocks noChangeAspect="1"/>
          </p:cNvPicPr>
          <p:nvPr/>
        </p:nvPicPr>
        <p:blipFill>
          <a:blip r:embed="rId7"/>
          <a:stretch>
            <a:fillRect/>
          </a:stretch>
        </p:blipFill>
        <p:spPr>
          <a:xfrm rot="1672583">
            <a:off x="4693604" y="1835313"/>
            <a:ext cx="2517866" cy="203466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41836E5-A4D6-BB41-20D3-4117F36E1F1D}"/>
              </a:ext>
            </a:extLst>
          </p:cNvPr>
          <p:cNvPicPr>
            <a:picLocks noChangeAspect="1"/>
          </p:cNvPicPr>
          <p:nvPr/>
        </p:nvPicPr>
        <p:blipFill>
          <a:blip r:embed="rId8"/>
          <a:stretch>
            <a:fillRect/>
          </a:stretch>
        </p:blipFill>
        <p:spPr>
          <a:xfrm>
            <a:off x="4794319" y="5784949"/>
            <a:ext cx="3025402" cy="396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453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65741</TotalTime>
  <Words>13610</Words>
  <Application>Microsoft Office PowerPoint</Application>
  <PresentationFormat>Widescreen</PresentationFormat>
  <Paragraphs>1784</Paragraphs>
  <Slides>156</Slides>
  <Notes>137</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156</vt:i4>
      </vt:variant>
      <vt:variant>
        <vt:lpstr>Custom Shows</vt:lpstr>
      </vt:variant>
      <vt:variant>
        <vt:i4>1</vt:i4>
      </vt:variant>
    </vt:vector>
  </HeadingPairs>
  <TitlesOfParts>
    <vt:vector size="167" baseType="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Thank You</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Unions &amp; Bit Fields In C</vt:lpstr>
      <vt:lpstr>Unions In C</vt:lpstr>
      <vt:lpstr>Unions : Declaration, Definition &amp; Access</vt:lpstr>
      <vt:lpstr>Initialization Unions Members</vt:lpstr>
      <vt:lpstr>Difference between Structure &amp; Union</vt:lpstr>
      <vt:lpstr>Bit Fields</vt:lpstr>
      <vt:lpstr>Interesting Facts About Bit Fields</vt:lpstr>
      <vt:lpstr>Enumeration &amp; typedef In C</vt:lpstr>
      <vt:lpstr>Enumeration In C</vt:lpstr>
      <vt:lpstr>Enum Initialization</vt:lpstr>
      <vt:lpstr>typedef In C</vt:lpstr>
      <vt:lpstr>typedef In C</vt:lpstr>
      <vt:lpstr>Memory Layout of C Programs</vt:lpstr>
      <vt:lpstr>Memory Layout of C Programs</vt:lpstr>
      <vt:lpstr>Memory Layout of C Programs</vt:lpstr>
      <vt:lpstr>Memory Layout</vt:lpstr>
      <vt:lpstr>Memory Layout</vt:lpstr>
      <vt:lpstr>Memory Layout</vt:lpstr>
      <vt:lpstr>Dynamic Memory Allocation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typedef Vs #define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Ramjilal</cp:lastModifiedBy>
  <cp:revision>340</cp:revision>
  <dcterms:created xsi:type="dcterms:W3CDTF">2023-09-03T07:07:28Z</dcterms:created>
  <dcterms:modified xsi:type="dcterms:W3CDTF">2024-06-27T03:03:41Z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